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8" r:id="rId5"/>
    <p:sldId id="263" r:id="rId6"/>
    <p:sldId id="273" r:id="rId7"/>
    <p:sldId id="278" r:id="rId8"/>
    <p:sldId id="258" r:id="rId9"/>
    <p:sldId id="264" r:id="rId10"/>
    <p:sldId id="269" r:id="rId11"/>
    <p:sldId id="270" r:id="rId12"/>
    <p:sldId id="271" r:id="rId13"/>
    <p:sldId id="272" r:id="rId14"/>
    <p:sldId id="274" r:id="rId15"/>
    <p:sldId id="276" r:id="rId16"/>
    <p:sldId id="277" r:id="rId17"/>
    <p:sldId id="279" r:id="rId18"/>
    <p:sldId id="28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8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6CC10-5316-475D-B4CF-13B685919881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B3AB3-4576-4CD6-85C5-5BA2F3CA49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B3AB3-4576-4CD6-85C5-5BA2F3CA49D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14480" y="642918"/>
            <a:ext cx="55007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 № 23 «Росинка» муниципального района Мелеузовский район</a:t>
            </a:r>
            <a:endParaRPr lang="ru-RU" sz="1400" b="1" i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44" y="428604"/>
            <a:ext cx="1428748" cy="1428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000232" y="1928802"/>
            <a:ext cx="592935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КРАТКАЯ ПРЕЗЕНТАЦИЯ ОБРАЗОВАТЕЛЬНОЙ 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ПРОГРАММЫ ДОШКОЛЬНОГО ОБРАЗОВАНИЯ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Рисунок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4286256"/>
            <a:ext cx="2950487" cy="2219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2"/>
          <a:srcRect r="1562" b="60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00166" y="1071546"/>
            <a:ext cx="73581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71604" y="474344"/>
            <a:ext cx="7143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РЕЧЕВОЕ РАЗВИТИЕ 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владение речью как средством общения и культуры; обогащение активного словаря; 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•развитие связной, грамматически правильной диалогической и монологической речи; развитие речевого творчества; 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•развитие звуковой и интонационной культуры речи, фонематического слуха; 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•знакомство с книжной культурой, детской литературой, понимание на слух текстов различных жанров детской литературы; •формирование звуковой аналитико-синтетической активности как предпосылки обучения грамоте. 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•развитие словесного творчества детей на основе национальной культуры Башкортостана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•ознакомление с литературным наследием РБ 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(фольклор и произведения писателей и поэтов РБ)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2"/>
          <a:srcRect r="1562" b="60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00166" y="1071546"/>
            <a:ext cx="73581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357166"/>
            <a:ext cx="678661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•становление эстетического отношения к окружающему миру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•формирование элементарных представлений о видах искусства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•восприятие музыки, художественной литературы, фольклора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•стимулирование сопереживания персонажам художественных произведений.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•реализация самостоятельной творческой деятельности детей (изобразительной, конструктивно-модельной, музыкальной и др.)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•формирование художественных и творческих способностей на основе ознакомления дошкольников с культурой, искусством и традициями Башкортостана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2"/>
          <a:srcRect r="1562" b="6061"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00166" y="1071546"/>
            <a:ext cx="73581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43042" y="500042"/>
            <a:ext cx="671517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ФИЗИЧЕСКОЕ РАЗВИТИЕ </a:t>
            </a:r>
          </a:p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физических качеств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правильное формирование опорно-двигательной системы организма, развитие равновесия, координации движений, крупной и мелкой моторики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правильное выполнение основных движений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начальных представлений о некоторых видах спорта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становление целенаправленности и саморегуляции в двигательной сфере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овладение элементарными нормами и правилами здорового образа жизни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овладение подвижными играми с правилами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овладение  народными подвижными играми  РБ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2"/>
          <a:srcRect r="1562" b="6061"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</p:pic>
      <p:sp>
        <p:nvSpPr>
          <p:cNvPr id="6" name="Прямоугольник 5"/>
          <p:cNvSpPr/>
          <p:nvPr/>
        </p:nvSpPr>
        <p:spPr>
          <a:xfrm>
            <a:off x="1500166" y="1071546"/>
            <a:ext cx="73581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43042" y="500042"/>
            <a:ext cx="64294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 РЕАЛИЗАЦИИ ПРОГРАММЫ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2976" y="1142984"/>
            <a:ext cx="3071834" cy="15716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</a:p>
          <a:p>
            <a:pPr algn="ctr"/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Соответствуют санитарным нормам, правилам пожарной безопасности, возрастным и индивидуальным особенностям детей. Каждая группа имеет пространственную среду, оборудование, учебные комплекты в соответствии с возрастом детей</a:t>
            </a:r>
            <a:endParaRPr lang="ru-RU" sz="12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29124" y="1214422"/>
            <a:ext cx="4000528" cy="14287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Обеспечивает возможность общения и совместной деятельности детей и взрослых, двигательной активности, возможности для уединения.  Соответствует возрастным возможностям детей. Предполагает возможность изменений от образовательной ситуации. </a:t>
            </a:r>
          </a:p>
          <a:p>
            <a:pPr algn="ctr"/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Доступность, безопасность</a:t>
            </a:r>
            <a:endParaRPr lang="ru-RU" sz="12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3000372"/>
            <a:ext cx="3286148" cy="32147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Психолого–педагогические</a:t>
            </a:r>
          </a:p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Уважение к человеческому достоинству детей, формирование и поддержка их положительной самооценки.</a:t>
            </a:r>
          </a:p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форм и методов работы, соответствующих возрасту ,индивидуальным особенностям.</a:t>
            </a:r>
          </a:p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Построение образовательной деятельности на основе взаимодействия взрослых с детьми. Поддержка доброжелательного отношения детей к друг другу. Возможность выбора детьми видов деятельности, общения. Защита детей от всех форм физического и психического насилия. Поддержка родителей в воспитании детей, вовлечение семей в образовательную деятельность.</a:t>
            </a:r>
            <a:endParaRPr lang="ru-RU" sz="12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86314" y="3000372"/>
            <a:ext cx="3571900" cy="12858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Финансовые</a:t>
            </a:r>
          </a:p>
          <a:p>
            <a:pPr algn="ctr"/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Обеспечивают возможность выполнения требований Стандарта. Гарантия бесплатного дошкольного образования за счет средств бюджетов бюджетной системы РФ в муниципальных организациях осуществляется на основе нормативов, определяемых органами </a:t>
            </a:r>
            <a:r>
              <a:rPr lang="ru-RU" dirty="0" smtClean="0"/>
              <a:t>государственной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000628" y="4572008"/>
            <a:ext cx="3000396" cy="12715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Кадровые:</a:t>
            </a:r>
          </a:p>
          <a:p>
            <a:pPr algn="ctr"/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МАДОУ работают:</a:t>
            </a:r>
          </a:p>
          <a:p>
            <a:pPr algn="ctr"/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3педагога квалификационной категории,</a:t>
            </a:r>
          </a:p>
          <a:p>
            <a:pPr algn="ctr"/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4 высшей категории .</a:t>
            </a:r>
          </a:p>
          <a:p>
            <a:pPr algn="ctr"/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Наличие специалистов :музыкальный руководитель, учитель-логопед</a:t>
            </a:r>
            <a:endParaRPr lang="ru-RU" sz="12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2"/>
          <a:srcRect r="1562" b="6061"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</p:pic>
      <p:sp>
        <p:nvSpPr>
          <p:cNvPr id="6" name="Прямоугольник 5"/>
          <p:cNvSpPr/>
          <p:nvPr/>
        </p:nvSpPr>
        <p:spPr>
          <a:xfrm>
            <a:off x="1500166" y="1071546"/>
            <a:ext cx="73581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285852" y="428604"/>
            <a:ext cx="72152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</a:t>
            </a:r>
            <a:endParaRPr lang="ru-RU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14480" y="1142984"/>
            <a:ext cx="4177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выпускника ДОУ</a:t>
            </a:r>
          </a:p>
          <a:p>
            <a:endParaRPr lang="ru-RU" sz="16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71604" y="1428736"/>
            <a:ext cx="65722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Владеет основными культурными способами деятельности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инициативу и самостоятельность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Положительно относится к миру, к людям,  самому себе, участвует в совместных играх, способен договариваться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Адекватно проявляет свои чувства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Владеет разными формами и видами игр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Хорошо владеет устной речью, может выражать свои мысли и желания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Развита мелкая моторика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Способен к волевым усилиям , может следовать социальным нормам поведения в различных видах деятельности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Соблюдает правила безопасного поведения и личной гигиены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любознательность, интересуется причинно-следственными связями, склонен наблюдать , экспериментировать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0бладает начальными знаниями о себе, природном и социальном мире, в котором живет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3"/>
          <a:srcRect r="1562" b="6061"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</p:pic>
      <p:sp>
        <p:nvSpPr>
          <p:cNvPr id="6" name="Прямоугольник 5"/>
          <p:cNvSpPr/>
          <p:nvPr/>
        </p:nvSpPr>
        <p:spPr>
          <a:xfrm>
            <a:off x="1500166" y="1071546"/>
            <a:ext cx="73581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714357"/>
            <a:ext cx="70009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КОРРЕКЦИОННО-РАЗВИВАЮЩЕЕ ОБУЧЕНИЕ И ВОСПИТАНИЕ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rgbClr val="C00000"/>
                </a:solidFill>
              </a:rPr>
              <a:t>Цель коррекционно-развивающей работы: 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Устранение нарушений речи у детей дошкольного возраста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00166" y="1997839"/>
            <a:ext cx="68580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Задачи: 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Развивать фонематическое восприятие, фонематические представления, доступных возрасту форм звукового анализа и синтеза.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Формировать лексико-грамматические средства языка.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Развивать самостоятельную фразовую речь. 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Готовить к овладению элементарными навыками письма и чтения.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2"/>
          <a:srcRect r="1562" b="6061"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</p:pic>
      <p:sp>
        <p:nvSpPr>
          <p:cNvPr id="6" name="Прямоугольник 5"/>
          <p:cNvSpPr/>
          <p:nvPr/>
        </p:nvSpPr>
        <p:spPr>
          <a:xfrm>
            <a:off x="1500166" y="1071546"/>
            <a:ext cx="73581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1142985"/>
            <a:ext cx="7072362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Условия реализации Программы должны обеспечивать </a:t>
            </a:r>
          </a:p>
          <a:p>
            <a:endParaRPr lang="ru-RU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Полноценное развитие личности во всех основных образовательных областях</a:t>
            </a:r>
          </a:p>
          <a:p>
            <a:endParaRPr lang="ru-RU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Различные виды детской деятельности</a:t>
            </a:r>
          </a:p>
          <a:p>
            <a:endParaRPr lang="ru-RU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Режимные моменты</a:t>
            </a:r>
          </a:p>
          <a:p>
            <a:endParaRPr lang="ru-RU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Взаимодействие с родителями</a:t>
            </a:r>
          </a:p>
          <a:p>
            <a:pPr>
              <a:buFont typeface="Wingdings" pitchFamily="2" charset="2"/>
              <a:buChar char="v"/>
            </a:pPr>
            <a:endParaRPr lang="ru-RU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Самостоятельная деятельность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2"/>
          <a:srcRect r="1562" b="60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14480" y="2274838"/>
            <a:ext cx="69294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28" y="714356"/>
            <a:ext cx="721523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 программы, формируемая участниками образовательных отношений, разработана с учетом следующих парциальных программ:</a:t>
            </a:r>
          </a:p>
          <a:p>
            <a:endParaRPr lang="ru-RU" sz="1200" dirty="0" smtClean="0"/>
          </a:p>
          <a:p>
            <a:r>
              <a:rPr lang="ru-RU" sz="1100" b="1" dirty="0" smtClean="0">
                <a:solidFill>
                  <a:schemeClr val="accent5">
                    <a:lumMod val="75000"/>
                  </a:schemeClr>
                </a:solidFill>
              </a:rPr>
              <a:t>1. Социально-коммуникативное развитие</a:t>
            </a:r>
            <a:endParaRPr lang="ru-RU" sz="11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1.1. Р.Х. Гасанова «Земля отцов», Уфа, БИРО, 2004.</a:t>
            </a: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1.2. Ф.Н. Фазлыева «Мой край – Башкортостан». Программа по ознакомлению детей</a:t>
            </a: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дошкольного возраста с родным краем Уфа, «Китап», 2003</a:t>
            </a: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1.3. Азнабаева Ф.Г., Шафикова Г.Р. Образ Салавата Юлаева дошкольникам.                                                                                                            Программа гражданско – патриотического воспитания детей старшего дошкольного возраста.</a:t>
            </a: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1.4 Региональная программа «Академия детства» Азнабаева Ф.Г., Фаизова М.И., Агзамова З.А . Р.Х.Гасанова</a:t>
            </a: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1.5. Основы безопасности детей дошкольного возраста». Авдеева Н.Н., Князева О.Л.,  Стёркина Р.Б.</a:t>
            </a:r>
          </a:p>
          <a:p>
            <a:r>
              <a:rPr lang="ru-RU" sz="1100" b="1" dirty="0" smtClean="0">
                <a:solidFill>
                  <a:schemeClr val="accent5">
                    <a:lumMod val="75000"/>
                  </a:schemeClr>
                </a:solidFill>
              </a:rPr>
              <a:t>2. Познавательное  развитие </a:t>
            </a:r>
            <a:endParaRPr lang="ru-RU" sz="11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2.1. Экология: Николаева С. «Юный эколог» Программа и условия реализации в детском саду Изд.: Мозайка –Ситнез, 2010г.</a:t>
            </a: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2.2 Марченко Л.И. Комплексное развитие детей в процессе их общения с природой. Программа.- Уфа: Китап.</a:t>
            </a: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2.3  «Земля отцов», Р.Х. Гасанова, Уфа, 2004;</a:t>
            </a:r>
          </a:p>
          <a:p>
            <a:r>
              <a:rPr lang="ru-RU" sz="1100" b="1" dirty="0" smtClean="0">
                <a:solidFill>
                  <a:schemeClr val="accent5">
                    <a:lumMod val="75000"/>
                  </a:schemeClr>
                </a:solidFill>
              </a:rPr>
              <a:t>3. Речевое  развитие </a:t>
            </a:r>
            <a:endParaRPr lang="ru-RU" sz="11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3.1. Ушакова О.С. «Развитие речи детей 3-7 лет»;</a:t>
            </a: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 </a:t>
            </a:r>
          </a:p>
          <a:p>
            <a:r>
              <a:rPr lang="ru-RU" sz="1100" b="1" dirty="0" smtClean="0">
                <a:solidFill>
                  <a:schemeClr val="accent5">
                    <a:lumMod val="75000"/>
                  </a:schemeClr>
                </a:solidFill>
              </a:rPr>
              <a:t>4. Художественно-эстетическое развитие</a:t>
            </a:r>
            <a:endParaRPr lang="ru-RU" sz="11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4.1. Молчева Л.В. «Народное декоративно – прикладное искусство Башкортостана»,</a:t>
            </a: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Уфа, «Китап», 1995.</a:t>
            </a: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4.2. ИЗО- «Ильгам» Методическое пособие, Ф.Г. Азнабаева, Уфа, Китап, 2008;</a:t>
            </a: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4.3. Лыкова И.В. «Цветные ладошки»</a:t>
            </a: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4.4. «Праздник каждый день» Каплунова И. Новоскольцева И.-программа для музыкального развития детей  </a:t>
            </a:r>
          </a:p>
          <a:p>
            <a:r>
              <a:rPr lang="ru-RU" sz="1100" b="1" dirty="0" smtClean="0">
                <a:solidFill>
                  <a:schemeClr val="accent5">
                    <a:lumMod val="75000"/>
                  </a:schemeClr>
                </a:solidFill>
              </a:rPr>
              <a:t>5. Физическое развитие</a:t>
            </a:r>
            <a:endParaRPr lang="ru-RU" sz="11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5.1. «Путь к школе. Двигательное развитие», В.Г. Яфаева, Уфа, 2009</a:t>
            </a:r>
          </a:p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5.2. «Движение – сила» Подвижные игры в физкультурно – оздоровительной работе детского сада, З.Г. Нафикова, З.М. Денисова, Уфа, 2006_Д</a:t>
            </a:r>
          </a:p>
          <a:p>
            <a:r>
              <a:rPr lang="ru-RU" sz="1100" b="1" dirty="0" smtClean="0">
                <a:solidFill>
                  <a:schemeClr val="accent5">
                    <a:lumMod val="75000"/>
                  </a:schemeClr>
                </a:solidFill>
              </a:rPr>
              <a:t> Для работы в логопункте</a:t>
            </a:r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 программа Т.Б. Филичева, Т. В. Чиркина «Коррекционное воспитание и обучение детей 5-7 летнего возраста с общим недоразвитием речи».</a:t>
            </a:r>
          </a:p>
          <a:p>
            <a:endParaRPr lang="ru-RU" sz="12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2"/>
          <a:srcRect r="1562" b="60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14480" y="2274838"/>
            <a:ext cx="69294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28" y="714356"/>
            <a:ext cx="7215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71604" y="1214422"/>
            <a:ext cx="700092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6666"/>
                </a:solidFill>
              </a:rPr>
              <a:t>Ведущие цели взаимодействия детского сада с семьей- создание в детском саду необходимых  условий для  развития ответственных и взаимозависимых отношений  с семьями  воспитанников,  обеспечивающих целостное развитие личности дошкольника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РАБОТА С РОДИТЕЛЯМИ</a:t>
            </a:r>
          </a:p>
          <a:p>
            <a:endParaRPr lang="ru-RU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6666"/>
                </a:solidFill>
              </a:rPr>
              <a:t> Участие родителей в управление МАДОУ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6666"/>
                </a:solidFill>
              </a:rPr>
              <a:t>  Наглядно- информационная работа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6666"/>
                </a:solidFill>
              </a:rPr>
              <a:t> Взаимодействие родительской общественности         и МАДОУ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6666"/>
                </a:solidFill>
              </a:rPr>
              <a:t>Информационно- аналитическая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6666"/>
                </a:solidFill>
              </a:rPr>
              <a:t>Досуговая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2"/>
          <a:srcRect r="1562" b="60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14480" y="785794"/>
            <a:ext cx="69294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ОБРАЗОВАТЕЛЬНАЯ ПРОГРАММА-</a:t>
            </a:r>
          </a:p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нормативно-управленческий документ дошкольного учреждения, характеризующий специфику содержания образования, особенности организации воспитательно-образовательного процесса, характер оказываемых образовательных услуг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2"/>
          <a:srcRect r="1562" b="60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14480" y="2274838"/>
            <a:ext cx="69294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1071546"/>
            <a:ext cx="671517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ПОЛНОЕ НАЗВАНИЕ: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ОБРАЗОВАТЕЛЬНАЯ ПРОГРАММА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ДОШКОЛЬНОЙ ОБРАЗОВАТЕЛЬНОЙ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ОРГАНИЗАЦИИ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МУНИЦИПАЛЬНОГО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АВТОНОМНОГО  ДОШКОЛЬНОГО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ОБРАЗОВАТЕЛЬНОГО УЧРЕЖДЕНИЯ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ДЕТСКИЙ САД  №23 «РОСИНКА».</a:t>
            </a:r>
          </a:p>
          <a:p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СОКРАЩЁННОЕ НАЗВАНИЕ: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 ДОО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СРОК РЕАЛИЗАЦИИ: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2023-2028 ГГ.</a:t>
            </a:r>
          </a:p>
          <a:p>
            <a:pPr algn="ctr"/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ОРИЕНТИРОВАНА НА ДЕТЕЙ В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ВОЗРАСТЕ ОТ 2 ДО 7 ЛЕТ.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2"/>
          <a:srcRect r="1562" b="60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14480" y="2274838"/>
            <a:ext cx="69294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1720840"/>
            <a:ext cx="578646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образовательной программы: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 дошкольника.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2"/>
          <a:srcRect r="1562" b="60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14480" y="2274838"/>
            <a:ext cx="69294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57356" y="571480"/>
            <a:ext cx="5643602" cy="914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соответствии с требованиями ФГОС ДО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 состоит из двух частей: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28794" y="1928802"/>
            <a:ext cx="5500726" cy="12858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Обязательная часть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 объем не менее 60% от её общего объёма)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928794" y="3571876"/>
            <a:ext cx="5715040" cy="20717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Вариативная часть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(часть, формируемая участниками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образовательных отношений) – не более 40%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2"/>
          <a:srcRect r="1562" b="60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14480" y="2274838"/>
            <a:ext cx="69294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00166" y="571480"/>
            <a:ext cx="6715172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ОБРАЗОВАТЕЛЬНЫЕ ОБЛАСТИ:</a:t>
            </a:r>
          </a:p>
          <a:p>
            <a:pPr algn="ctr"/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4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 развитие </a:t>
            </a:r>
          </a:p>
          <a:p>
            <a:pPr lvl="4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 развитие  </a:t>
            </a:r>
          </a:p>
          <a:p>
            <a:pPr lvl="4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</a:t>
            </a:r>
          </a:p>
          <a:p>
            <a:pPr lvl="4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</a:p>
          <a:p>
            <a:pPr lvl="4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</a:p>
          <a:p>
            <a:pPr algn="ctr"/>
            <a:endParaRPr lang="ru-RU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 указанных образовательных   областей</a:t>
            </a:r>
          </a:p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зависит от возрастных и индивидуальных особенностей  детей,  определяется целями и задачами   программы  и реализуется в различных видах деятельности  (общении, игре, познавательно исследовательской деятельности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2"/>
          <a:srcRect r="1562" b="60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14480" y="2274838"/>
            <a:ext cx="69294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28794" y="1166843"/>
            <a:ext cx="650085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Программа предполагает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возможность начала освоения детьми содержания образовательных областей на любом этапе ее реализации: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ранний возраст (до 3 лет)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младший дошкольный возраст (3-4 года)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средний дошкольный возраст (4-5 лет)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старший дошкольный возраст (5-6 лет)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ребенок на пороге школы (6-7 лет)</a:t>
            </a:r>
          </a:p>
          <a:p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Программа учитывает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индивидуальные потребности ребенка, связанные с его жизненной ситуацией и состоянием здоровья, определяющие особые условия получения им образования, индивидуальные потребности отдельных категорий детей, в том числе с ОВЗ и инвалидами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2"/>
          <a:srcRect r="1562" b="60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00166" y="571478"/>
            <a:ext cx="735811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214290"/>
            <a:ext cx="74295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  <a:p>
            <a:endParaRPr lang="ru-RU" sz="16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усвоение норм и ценностей, принятых в обществе, включая моральные и нравственные ценности; </a:t>
            </a:r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•развитие общения и взаимодействия ребёнка с взрослыми и сверстниками; </a:t>
            </a:r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•становление самостоятельности, целенаправленности и саморегуляции собственных действий; </a:t>
            </a:r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уважительного отношения и чувства принадлежности к своей семье и к сообществу детей и взрослых; •формирование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•формирование межнациональной толерантности, развитие социального и эмоционального интеллекта с учетом особенностей национального состава ДОУ </a:t>
            </a:r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•способствовать умению видеть и беречь красоту родной природы, любоваться ею </a:t>
            </a:r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•приобщение к правилам безопасного поведения с учетом природных особенностей Республики Башкортостан.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1.jpg"/>
          <p:cNvPicPr>
            <a:picLocks noChangeAspect="1" noChangeArrowheads="1"/>
          </p:cNvPicPr>
          <p:nvPr/>
        </p:nvPicPr>
        <p:blipFill>
          <a:blip r:embed="rId2"/>
          <a:srcRect r="1562" b="60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00166" y="1071546"/>
            <a:ext cx="73581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00166" y="357166"/>
            <a:ext cx="7143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</a:t>
            </a:r>
            <a:endParaRPr lang="ru-RU" dirty="0" smtClean="0"/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•развитие интересов детей, любознательности и познавательной мотивации.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•формирование познавательных действий, становление сознания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•развитие воображения и творческой активности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•формирование первичных представлений о себе, других людях, объектах окружающего мира, их свойствах и отношениях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•формирование первичных представлений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природы, многообразии стран и народов мира. 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•формирование знаний о себе, о Республике Башкортостан, представлений о социокультурных ценностях своего народа, о традициях и праздниках башкирского народа и народов, проживающих на территории РБ.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</TotalTime>
  <Words>1461</Words>
  <PresentationFormat>Экран (4:3)</PresentationFormat>
  <Paragraphs>302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PC</cp:lastModifiedBy>
  <cp:revision>102</cp:revision>
  <dcterms:created xsi:type="dcterms:W3CDTF">2021-06-03T11:20:44Z</dcterms:created>
  <dcterms:modified xsi:type="dcterms:W3CDTF">2023-09-12T06:17:43Z</dcterms:modified>
</cp:coreProperties>
</file>